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Crimson Pro"/>
      <p:regular r:id="rId14"/>
    </p:embeddedFont>
    <p:embeddedFont>
      <p:font typeface="Crimson Pro"/>
      <p:regular r:id="rId15"/>
    </p:embeddedFont>
    <p:embeddedFont>
      <p:font typeface="Crimson Pro"/>
      <p:regular r:id="rId16"/>
    </p:embeddedFont>
    <p:embeddedFont>
      <p:font typeface="Crimson Pro"/>
      <p:regular r:id="rId17"/>
    </p:embeddedFont>
    <p:embeddedFont>
      <p:font typeface="Open Sans"/>
      <p:regular r:id="rId18"/>
    </p:embeddedFont>
    <p:embeddedFont>
      <p:font typeface="Open Sans"/>
      <p:regular r:id="rId19"/>
    </p:embeddedFont>
    <p:embeddedFont>
      <p:font typeface="Open Sans"/>
      <p:regular r:id="rId20"/>
    </p:embeddedFont>
    <p:embeddedFont>
      <p:font typeface="Open Sans"/>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8.xml"/><Relationship Id="rId8"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2306955"/>
            <a:ext cx="4919305" cy="3615690"/>
          </a:xfrm>
          <a:prstGeom prst="rect">
            <a:avLst/>
          </a:prstGeom>
        </p:spPr>
      </p:pic>
      <p:sp>
        <p:nvSpPr>
          <p:cNvPr id="4" name="Text 0"/>
          <p:cNvSpPr/>
          <p:nvPr/>
        </p:nvSpPr>
        <p:spPr>
          <a:xfrm>
            <a:off x="793790" y="1570077"/>
            <a:ext cx="7556421" cy="2934653"/>
          </a:xfrm>
          <a:prstGeom prst="rect">
            <a:avLst/>
          </a:prstGeom>
          <a:noFill/>
          <a:ln/>
        </p:spPr>
        <p:txBody>
          <a:bodyPr wrap="square" lIns="0" tIns="0" rIns="0" bIns="0" rtlCol="0" anchor="t"/>
          <a:lstStyle/>
          <a:p>
            <a:pPr indent="0" marL="0">
              <a:lnSpc>
                <a:spcPts val="7700"/>
              </a:lnSpc>
              <a:buNone/>
            </a:pPr>
            <a:r>
              <a:rPr lang="en-US" sz="6150" b="1" dirty="0">
                <a:solidFill>
                  <a:srgbClr val="443728"/>
                </a:solidFill>
                <a:latin typeface="Crimson Pro Bold" pitchFamily="34" charset="0"/>
                <a:ea typeface="Crimson Pro Bold" pitchFamily="34" charset="-122"/>
                <a:cs typeface="Crimson Pro Bold" pitchFamily="34" charset="-120"/>
              </a:rPr>
              <a:t>Rapido Ride Analysis: Unlocking Insights from Bangalore Data</a:t>
            </a:r>
            <a:endParaRPr lang="en-US" sz="6150" dirty="0"/>
          </a:p>
        </p:txBody>
      </p:sp>
      <p:sp>
        <p:nvSpPr>
          <p:cNvPr id="5" name="Text 1"/>
          <p:cNvSpPr/>
          <p:nvPr/>
        </p:nvSpPr>
        <p:spPr>
          <a:xfrm>
            <a:off x="793790" y="4844891"/>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This presentation explores key insights derived from analyzing Rapido ride data in Bangalore, focusing on understanding peak demand periods, customer behavior, service delays, and optimization strategies. By leveraging exploratory data analysis, we aim to enhance operational efficiency and user satisfaction.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57294" y="1650325"/>
            <a:ext cx="4971693" cy="4928830"/>
          </a:xfrm>
          <a:prstGeom prst="rect">
            <a:avLst/>
          </a:prstGeom>
        </p:spPr>
      </p:pic>
      <p:sp>
        <p:nvSpPr>
          <p:cNvPr id="4" name="Text 0"/>
          <p:cNvSpPr/>
          <p:nvPr/>
        </p:nvSpPr>
        <p:spPr>
          <a:xfrm>
            <a:off x="6206847" y="674013"/>
            <a:ext cx="7703106" cy="1286351"/>
          </a:xfrm>
          <a:prstGeom prst="rect">
            <a:avLst/>
          </a:prstGeom>
          <a:noFill/>
          <a:ln/>
        </p:spPr>
        <p:txBody>
          <a:bodyPr wrap="square" lIns="0" tIns="0" rIns="0" bIns="0" rtlCol="0" anchor="t"/>
          <a:lstStyle/>
          <a:p>
            <a:pPr indent="0" marL="0">
              <a:lnSpc>
                <a:spcPts val="5050"/>
              </a:lnSpc>
              <a:buNone/>
            </a:pPr>
            <a:r>
              <a:rPr lang="en-US" sz="4050" b="1" dirty="0">
                <a:solidFill>
                  <a:srgbClr val="443728"/>
                </a:solidFill>
                <a:latin typeface="Crimson Pro Bold" pitchFamily="34" charset="0"/>
                <a:ea typeface="Crimson Pro Bold" pitchFamily="34" charset="-122"/>
                <a:cs typeface="Crimson Pro Bold" pitchFamily="34" charset="-120"/>
              </a:rPr>
              <a:t>Understanding Peak Demand and Customer Behavior Trends</a:t>
            </a:r>
            <a:endParaRPr lang="en-US" sz="4050" dirty="0"/>
          </a:p>
        </p:txBody>
      </p:sp>
      <p:sp>
        <p:nvSpPr>
          <p:cNvPr id="5" name="Shape 1"/>
          <p:cNvSpPr/>
          <p:nvPr/>
        </p:nvSpPr>
        <p:spPr>
          <a:xfrm>
            <a:off x="6504146" y="2269093"/>
            <a:ext cx="22860" cy="5286375"/>
          </a:xfrm>
          <a:prstGeom prst="roundRect">
            <a:avLst>
              <a:gd name="adj" fmla="val 378194"/>
            </a:avLst>
          </a:prstGeom>
          <a:solidFill>
            <a:srgbClr val="D1C8C6"/>
          </a:solidFill>
          <a:ln/>
        </p:spPr>
      </p:sp>
      <p:sp>
        <p:nvSpPr>
          <p:cNvPr id="6" name="Shape 2"/>
          <p:cNvSpPr/>
          <p:nvPr/>
        </p:nvSpPr>
        <p:spPr>
          <a:xfrm>
            <a:off x="6724233" y="2720578"/>
            <a:ext cx="720447" cy="22860"/>
          </a:xfrm>
          <a:prstGeom prst="roundRect">
            <a:avLst>
              <a:gd name="adj" fmla="val 378194"/>
            </a:avLst>
          </a:prstGeom>
          <a:solidFill>
            <a:srgbClr val="D1C8C6"/>
          </a:solidFill>
          <a:ln/>
        </p:spPr>
      </p:sp>
      <p:sp>
        <p:nvSpPr>
          <p:cNvPr id="7" name="Shape 3"/>
          <p:cNvSpPr/>
          <p:nvPr/>
        </p:nvSpPr>
        <p:spPr>
          <a:xfrm>
            <a:off x="6284059" y="2500551"/>
            <a:ext cx="463034" cy="463034"/>
          </a:xfrm>
          <a:prstGeom prst="roundRect">
            <a:avLst>
              <a:gd name="adj" fmla="val 18671"/>
            </a:avLst>
          </a:prstGeom>
          <a:solidFill>
            <a:srgbClr val="EBE2E0"/>
          </a:solidFill>
          <a:ln w="7620">
            <a:solidFill>
              <a:srgbClr val="D1C8C6"/>
            </a:solidFill>
            <a:prstDash val="solid"/>
          </a:ln>
        </p:spPr>
      </p:sp>
      <p:sp>
        <p:nvSpPr>
          <p:cNvPr id="8" name="Text 4"/>
          <p:cNvSpPr/>
          <p:nvPr/>
        </p:nvSpPr>
        <p:spPr>
          <a:xfrm>
            <a:off x="6457771" y="2577703"/>
            <a:ext cx="115491" cy="308729"/>
          </a:xfrm>
          <a:prstGeom prst="rect">
            <a:avLst/>
          </a:prstGeom>
          <a:noFill/>
          <a:ln/>
        </p:spPr>
        <p:txBody>
          <a:bodyPr wrap="none" lIns="0" tIns="0" rIns="0" bIns="0" rtlCol="0" anchor="t"/>
          <a:lstStyle/>
          <a:p>
            <a:pPr algn="ctr" indent="0" marL="0">
              <a:lnSpc>
                <a:spcPts val="2400"/>
              </a:lnSpc>
              <a:buNone/>
            </a:pPr>
            <a:r>
              <a:rPr lang="en-US" sz="2400" b="1" dirty="0">
                <a:solidFill>
                  <a:srgbClr val="443728"/>
                </a:solidFill>
                <a:latin typeface="Crimson Pro Bold" pitchFamily="34" charset="0"/>
                <a:ea typeface="Crimson Pro Bold" pitchFamily="34" charset="-122"/>
                <a:cs typeface="Crimson Pro Bold" pitchFamily="34" charset="-120"/>
              </a:rPr>
              <a:t>1</a:t>
            </a:r>
            <a:endParaRPr lang="en-US" sz="2400" dirty="0"/>
          </a:p>
        </p:txBody>
      </p:sp>
      <p:sp>
        <p:nvSpPr>
          <p:cNvPr id="9" name="Text 5"/>
          <p:cNvSpPr/>
          <p:nvPr/>
        </p:nvSpPr>
        <p:spPr>
          <a:xfrm>
            <a:off x="7647623" y="2474833"/>
            <a:ext cx="2573060" cy="321588"/>
          </a:xfrm>
          <a:prstGeom prst="rect">
            <a:avLst/>
          </a:prstGeom>
          <a:noFill/>
          <a:ln/>
        </p:spPr>
        <p:txBody>
          <a:bodyPr wrap="none" lIns="0" tIns="0" rIns="0" bIns="0" rtlCol="0" anchor="t"/>
          <a:lstStyle/>
          <a:p>
            <a:pPr algn="l"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Morning </a:t>
            </a:r>
            <a:endParaRPr lang="en-US" sz="2000" dirty="0"/>
          </a:p>
        </p:txBody>
      </p:sp>
      <p:sp>
        <p:nvSpPr>
          <p:cNvPr id="10" name="Text 6"/>
          <p:cNvSpPr/>
          <p:nvPr/>
        </p:nvSpPr>
        <p:spPr>
          <a:xfrm>
            <a:off x="7647623" y="2919889"/>
            <a:ext cx="6262330" cy="658654"/>
          </a:xfrm>
          <a:prstGeom prst="rect">
            <a:avLst/>
          </a:prstGeom>
          <a:noFill/>
          <a:ln/>
        </p:spPr>
        <p:txBody>
          <a:bodyPr wrap="squar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A significant surge in ride requests occurs between 6:00 AM and 10:00 AM, driven by commuters heading to work or school.</a:t>
            </a:r>
            <a:endParaRPr lang="en-US" sz="1600" dirty="0"/>
          </a:p>
        </p:txBody>
      </p:sp>
      <p:sp>
        <p:nvSpPr>
          <p:cNvPr id="11" name="Shape 7"/>
          <p:cNvSpPr/>
          <p:nvPr/>
        </p:nvSpPr>
        <p:spPr>
          <a:xfrm>
            <a:off x="6724233" y="4441508"/>
            <a:ext cx="720447" cy="22860"/>
          </a:xfrm>
          <a:prstGeom prst="roundRect">
            <a:avLst>
              <a:gd name="adj" fmla="val 378194"/>
            </a:avLst>
          </a:prstGeom>
          <a:solidFill>
            <a:srgbClr val="D1C8C6"/>
          </a:solidFill>
          <a:ln/>
        </p:spPr>
      </p:sp>
      <p:sp>
        <p:nvSpPr>
          <p:cNvPr id="12" name="Shape 8"/>
          <p:cNvSpPr/>
          <p:nvPr/>
        </p:nvSpPr>
        <p:spPr>
          <a:xfrm>
            <a:off x="6284059" y="4221480"/>
            <a:ext cx="463034" cy="463034"/>
          </a:xfrm>
          <a:prstGeom prst="roundRect">
            <a:avLst>
              <a:gd name="adj" fmla="val 18671"/>
            </a:avLst>
          </a:prstGeom>
          <a:solidFill>
            <a:srgbClr val="EBE2E0"/>
          </a:solidFill>
          <a:ln w="7620">
            <a:solidFill>
              <a:srgbClr val="D1C8C6"/>
            </a:solidFill>
            <a:prstDash val="solid"/>
          </a:ln>
        </p:spPr>
      </p:sp>
      <p:sp>
        <p:nvSpPr>
          <p:cNvPr id="13" name="Text 9"/>
          <p:cNvSpPr/>
          <p:nvPr/>
        </p:nvSpPr>
        <p:spPr>
          <a:xfrm>
            <a:off x="6436816" y="4298633"/>
            <a:ext cx="157401" cy="308729"/>
          </a:xfrm>
          <a:prstGeom prst="rect">
            <a:avLst/>
          </a:prstGeom>
          <a:noFill/>
          <a:ln/>
        </p:spPr>
        <p:txBody>
          <a:bodyPr wrap="none" lIns="0" tIns="0" rIns="0" bIns="0" rtlCol="0" anchor="t"/>
          <a:lstStyle/>
          <a:p>
            <a:pPr algn="ctr" indent="0" marL="0">
              <a:lnSpc>
                <a:spcPts val="2400"/>
              </a:lnSpc>
              <a:buNone/>
            </a:pPr>
            <a:r>
              <a:rPr lang="en-US" sz="2400" b="1" dirty="0">
                <a:solidFill>
                  <a:srgbClr val="443728"/>
                </a:solidFill>
                <a:latin typeface="Crimson Pro Bold" pitchFamily="34" charset="0"/>
                <a:ea typeface="Crimson Pro Bold" pitchFamily="34" charset="-122"/>
                <a:cs typeface="Crimson Pro Bold" pitchFamily="34" charset="-120"/>
              </a:rPr>
              <a:t>2</a:t>
            </a:r>
            <a:endParaRPr lang="en-US" sz="2400" dirty="0"/>
          </a:p>
        </p:txBody>
      </p:sp>
      <p:sp>
        <p:nvSpPr>
          <p:cNvPr id="14" name="Text 10"/>
          <p:cNvSpPr/>
          <p:nvPr/>
        </p:nvSpPr>
        <p:spPr>
          <a:xfrm>
            <a:off x="7647623" y="4195763"/>
            <a:ext cx="2573060" cy="321588"/>
          </a:xfrm>
          <a:prstGeom prst="rect">
            <a:avLst/>
          </a:prstGeom>
          <a:noFill/>
          <a:ln/>
        </p:spPr>
        <p:txBody>
          <a:bodyPr wrap="none" lIns="0" tIns="0" rIns="0" bIns="0" rtlCol="0" anchor="t"/>
          <a:lstStyle/>
          <a:p>
            <a:pPr algn="l"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Afternoon</a:t>
            </a:r>
            <a:endParaRPr lang="en-US" sz="2000" dirty="0"/>
          </a:p>
        </p:txBody>
      </p:sp>
      <p:sp>
        <p:nvSpPr>
          <p:cNvPr id="15" name="Text 11"/>
          <p:cNvSpPr/>
          <p:nvPr/>
        </p:nvSpPr>
        <p:spPr>
          <a:xfrm>
            <a:off x="7647623" y="4640818"/>
            <a:ext cx="6262330" cy="987981"/>
          </a:xfrm>
          <a:prstGeom prst="rect">
            <a:avLst/>
          </a:prstGeom>
          <a:noFill/>
          <a:ln/>
        </p:spPr>
        <p:txBody>
          <a:bodyPr wrap="squar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A moderate increase in demand is observed between 10:00 PM and 5:00 PM, primarily due to people seeking lunch breaks or appointments.</a:t>
            </a:r>
            <a:endParaRPr lang="en-US" sz="1600" dirty="0"/>
          </a:p>
        </p:txBody>
      </p:sp>
      <p:sp>
        <p:nvSpPr>
          <p:cNvPr id="16" name="Shape 12"/>
          <p:cNvSpPr/>
          <p:nvPr/>
        </p:nvSpPr>
        <p:spPr>
          <a:xfrm>
            <a:off x="6724233" y="6491764"/>
            <a:ext cx="720447" cy="22860"/>
          </a:xfrm>
          <a:prstGeom prst="roundRect">
            <a:avLst>
              <a:gd name="adj" fmla="val 378194"/>
            </a:avLst>
          </a:prstGeom>
          <a:solidFill>
            <a:srgbClr val="D1C8C6"/>
          </a:solidFill>
          <a:ln/>
        </p:spPr>
      </p:sp>
      <p:sp>
        <p:nvSpPr>
          <p:cNvPr id="17" name="Shape 13"/>
          <p:cNvSpPr/>
          <p:nvPr/>
        </p:nvSpPr>
        <p:spPr>
          <a:xfrm>
            <a:off x="6284059" y="6271736"/>
            <a:ext cx="463034" cy="463034"/>
          </a:xfrm>
          <a:prstGeom prst="roundRect">
            <a:avLst>
              <a:gd name="adj" fmla="val 18671"/>
            </a:avLst>
          </a:prstGeom>
          <a:solidFill>
            <a:srgbClr val="EBE2E0"/>
          </a:solidFill>
          <a:ln w="7620">
            <a:solidFill>
              <a:srgbClr val="D1C8C6"/>
            </a:solidFill>
            <a:prstDash val="solid"/>
          </a:ln>
        </p:spPr>
      </p:sp>
      <p:sp>
        <p:nvSpPr>
          <p:cNvPr id="18" name="Text 14"/>
          <p:cNvSpPr/>
          <p:nvPr/>
        </p:nvSpPr>
        <p:spPr>
          <a:xfrm>
            <a:off x="6440150" y="6348889"/>
            <a:ext cx="150852" cy="308729"/>
          </a:xfrm>
          <a:prstGeom prst="rect">
            <a:avLst/>
          </a:prstGeom>
          <a:noFill/>
          <a:ln/>
        </p:spPr>
        <p:txBody>
          <a:bodyPr wrap="none" lIns="0" tIns="0" rIns="0" bIns="0" rtlCol="0" anchor="t"/>
          <a:lstStyle/>
          <a:p>
            <a:pPr algn="ctr" indent="0" marL="0">
              <a:lnSpc>
                <a:spcPts val="2400"/>
              </a:lnSpc>
              <a:buNone/>
            </a:pPr>
            <a:r>
              <a:rPr lang="en-US" sz="2400" b="1" dirty="0">
                <a:solidFill>
                  <a:srgbClr val="443728"/>
                </a:solidFill>
                <a:latin typeface="Crimson Pro Bold" pitchFamily="34" charset="0"/>
                <a:ea typeface="Crimson Pro Bold" pitchFamily="34" charset="-122"/>
                <a:cs typeface="Crimson Pro Bold" pitchFamily="34" charset="-120"/>
              </a:rPr>
              <a:t>3</a:t>
            </a:r>
            <a:endParaRPr lang="en-US" sz="2400" dirty="0"/>
          </a:p>
        </p:txBody>
      </p:sp>
      <p:sp>
        <p:nvSpPr>
          <p:cNvPr id="19" name="Text 15"/>
          <p:cNvSpPr/>
          <p:nvPr/>
        </p:nvSpPr>
        <p:spPr>
          <a:xfrm>
            <a:off x="7647623" y="6246019"/>
            <a:ext cx="2573060" cy="321588"/>
          </a:xfrm>
          <a:prstGeom prst="rect">
            <a:avLst/>
          </a:prstGeom>
          <a:noFill/>
          <a:ln/>
        </p:spPr>
        <p:txBody>
          <a:bodyPr wrap="none" lIns="0" tIns="0" rIns="0" bIns="0" rtlCol="0" anchor="t"/>
          <a:lstStyle/>
          <a:p>
            <a:pPr algn="l"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Evening</a:t>
            </a:r>
            <a:endParaRPr lang="en-US" sz="2000" dirty="0"/>
          </a:p>
        </p:txBody>
      </p:sp>
      <p:sp>
        <p:nvSpPr>
          <p:cNvPr id="20" name="Text 16"/>
          <p:cNvSpPr/>
          <p:nvPr/>
        </p:nvSpPr>
        <p:spPr>
          <a:xfrm>
            <a:off x="7647623" y="6691074"/>
            <a:ext cx="6262330" cy="658654"/>
          </a:xfrm>
          <a:prstGeom prst="rect">
            <a:avLst/>
          </a:prstGeom>
          <a:noFill/>
          <a:ln/>
        </p:spPr>
        <p:txBody>
          <a:bodyPr wrap="squar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A sharp spike in ride requests is witnessed between 5:00 PM and 8:00 PM, as people commute back home from work or errands.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934"/>
          </a:xfrm>
          <a:prstGeom prst="rect">
            <a:avLst/>
          </a:prstGeom>
        </p:spPr>
      </p:pic>
      <p:pic>
        <p:nvPicPr>
          <p:cNvPr id="3" name="Image 1" descr="preencoded.png">    </p:cNvPr>
          <p:cNvPicPr>
            <a:picLocks noChangeAspect="1"/>
          </p:cNvPicPr>
          <p:nvPr/>
        </p:nvPicPr>
        <p:blipFill>
          <a:blip r:embed="rId2"/>
          <a:stretch>
            <a:fillRect/>
          </a:stretch>
        </p:blipFill>
        <p:spPr>
          <a:xfrm>
            <a:off x="9376648" y="2024301"/>
            <a:ext cx="5020985" cy="4184213"/>
          </a:xfrm>
          <a:prstGeom prst="rect">
            <a:avLst/>
          </a:prstGeom>
        </p:spPr>
      </p:pic>
      <p:sp>
        <p:nvSpPr>
          <p:cNvPr id="4" name="Text 0"/>
          <p:cNvSpPr/>
          <p:nvPr/>
        </p:nvSpPr>
        <p:spPr>
          <a:xfrm>
            <a:off x="651510" y="511850"/>
            <a:ext cx="7840980" cy="1163479"/>
          </a:xfrm>
          <a:prstGeom prst="rect">
            <a:avLst/>
          </a:prstGeom>
          <a:noFill/>
          <a:ln/>
        </p:spPr>
        <p:txBody>
          <a:bodyPr wrap="square" lIns="0" tIns="0" rIns="0" bIns="0" rtlCol="0" anchor="t"/>
          <a:lstStyle/>
          <a:p>
            <a:pPr indent="0" marL="0">
              <a:lnSpc>
                <a:spcPts val="4550"/>
              </a:lnSpc>
              <a:buNone/>
            </a:pPr>
            <a:r>
              <a:rPr lang="en-US" sz="3650" b="1" dirty="0">
                <a:solidFill>
                  <a:srgbClr val="443728"/>
                </a:solidFill>
                <a:latin typeface="Crimson Pro Bold" pitchFamily="34" charset="0"/>
                <a:ea typeface="Crimson Pro Bold" pitchFamily="34" charset="-122"/>
                <a:cs typeface="Crimson Pro Bold" pitchFamily="34" charset="-120"/>
              </a:rPr>
              <a:t>Identifying Factors Behind Service Delays and Cancellations</a:t>
            </a:r>
            <a:endParaRPr lang="en-US" sz="3650" dirty="0"/>
          </a:p>
        </p:txBody>
      </p:sp>
      <p:pic>
        <p:nvPicPr>
          <p:cNvPr id="5" name="Image 2" descr="preencoded.png">    </p:cNvPr>
          <p:cNvPicPr>
            <a:picLocks noChangeAspect="1"/>
          </p:cNvPicPr>
          <p:nvPr/>
        </p:nvPicPr>
        <p:blipFill>
          <a:blip r:embed="rId3"/>
          <a:stretch>
            <a:fillRect/>
          </a:stretch>
        </p:blipFill>
        <p:spPr>
          <a:xfrm>
            <a:off x="651510" y="1954530"/>
            <a:ext cx="465296" cy="465296"/>
          </a:xfrm>
          <a:prstGeom prst="rect">
            <a:avLst/>
          </a:prstGeom>
        </p:spPr>
      </p:pic>
      <p:sp>
        <p:nvSpPr>
          <p:cNvPr id="6" name="Text 1"/>
          <p:cNvSpPr/>
          <p:nvPr/>
        </p:nvSpPr>
        <p:spPr>
          <a:xfrm>
            <a:off x="651510" y="2605921"/>
            <a:ext cx="2326838" cy="290751"/>
          </a:xfrm>
          <a:prstGeom prst="rect">
            <a:avLst/>
          </a:prstGeom>
          <a:noFill/>
          <a:ln/>
        </p:spPr>
        <p:txBody>
          <a:bodyPr wrap="none" lIns="0" tIns="0" rIns="0" bIns="0" rtlCol="0" anchor="t"/>
          <a:lstStyle/>
          <a:p>
            <a:pPr algn="l" indent="0" marL="0">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Traffic Congestion</a:t>
            </a:r>
            <a:endParaRPr lang="en-US" sz="1800" dirty="0"/>
          </a:p>
        </p:txBody>
      </p:sp>
      <p:sp>
        <p:nvSpPr>
          <p:cNvPr id="7" name="Text 2"/>
          <p:cNvSpPr/>
          <p:nvPr/>
        </p:nvSpPr>
        <p:spPr>
          <a:xfrm>
            <a:off x="651510" y="3008352"/>
            <a:ext cx="7840980" cy="297656"/>
          </a:xfrm>
          <a:prstGeom prst="rect">
            <a:avLst/>
          </a:prstGeom>
          <a:noFill/>
          <a:ln/>
        </p:spPr>
        <p:txBody>
          <a:bodyPr wrap="none" lIns="0" tIns="0" rIns="0" bIns="0" rtlCol="0" anchor="t"/>
          <a:lstStyle/>
          <a:p>
            <a:pPr algn="l" indent="0" marL="0">
              <a:lnSpc>
                <a:spcPts val="2300"/>
              </a:lnSpc>
              <a:buNone/>
            </a:pPr>
            <a:r>
              <a:rPr lang="en-US" sz="1450" dirty="0">
                <a:solidFill>
                  <a:srgbClr val="443728"/>
                </a:solidFill>
                <a:latin typeface="Open Sans" pitchFamily="34" charset="0"/>
                <a:ea typeface="Open Sans" pitchFamily="34" charset="-122"/>
                <a:cs typeface="Open Sans" pitchFamily="34" charset="-120"/>
              </a:rPr>
              <a:t>Heavy traffic during peak hours can significantly impact ride duration and lead to delays.</a:t>
            </a:r>
            <a:endParaRPr lang="en-US" sz="1450" dirty="0"/>
          </a:p>
        </p:txBody>
      </p:sp>
      <p:pic>
        <p:nvPicPr>
          <p:cNvPr id="8" name="Image 3" descr="preencoded.png">    </p:cNvPr>
          <p:cNvPicPr>
            <a:picLocks noChangeAspect="1"/>
          </p:cNvPicPr>
          <p:nvPr/>
        </p:nvPicPr>
        <p:blipFill>
          <a:blip r:embed="rId4"/>
          <a:stretch>
            <a:fillRect/>
          </a:stretch>
        </p:blipFill>
        <p:spPr>
          <a:xfrm>
            <a:off x="651510" y="3864412"/>
            <a:ext cx="465296" cy="465296"/>
          </a:xfrm>
          <a:prstGeom prst="rect">
            <a:avLst/>
          </a:prstGeom>
        </p:spPr>
      </p:pic>
      <p:sp>
        <p:nvSpPr>
          <p:cNvPr id="9" name="Text 3"/>
          <p:cNvSpPr/>
          <p:nvPr/>
        </p:nvSpPr>
        <p:spPr>
          <a:xfrm>
            <a:off x="651510" y="4515803"/>
            <a:ext cx="2326838" cy="290751"/>
          </a:xfrm>
          <a:prstGeom prst="rect">
            <a:avLst/>
          </a:prstGeom>
          <a:noFill/>
          <a:ln/>
        </p:spPr>
        <p:txBody>
          <a:bodyPr wrap="none" lIns="0" tIns="0" rIns="0" bIns="0" rtlCol="0" anchor="t"/>
          <a:lstStyle/>
          <a:p>
            <a:pPr algn="l" indent="0" marL="0">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Driver Availability</a:t>
            </a:r>
            <a:endParaRPr lang="en-US" sz="1800" dirty="0"/>
          </a:p>
        </p:txBody>
      </p:sp>
      <p:sp>
        <p:nvSpPr>
          <p:cNvPr id="10" name="Text 4"/>
          <p:cNvSpPr/>
          <p:nvPr/>
        </p:nvSpPr>
        <p:spPr>
          <a:xfrm>
            <a:off x="651510" y="4918234"/>
            <a:ext cx="7840980" cy="595313"/>
          </a:xfrm>
          <a:prstGeom prst="rect">
            <a:avLst/>
          </a:prstGeom>
          <a:noFill/>
          <a:ln/>
        </p:spPr>
        <p:txBody>
          <a:bodyPr wrap="square" lIns="0" tIns="0" rIns="0" bIns="0" rtlCol="0" anchor="t"/>
          <a:lstStyle/>
          <a:p>
            <a:pPr algn="l" indent="0" marL="0">
              <a:lnSpc>
                <a:spcPts val="2300"/>
              </a:lnSpc>
              <a:buNone/>
            </a:pPr>
            <a:r>
              <a:rPr lang="en-US" sz="1450" dirty="0">
                <a:solidFill>
                  <a:srgbClr val="443728"/>
                </a:solidFill>
                <a:latin typeface="Open Sans" pitchFamily="34" charset="0"/>
                <a:ea typeface="Open Sans" pitchFamily="34" charset="-122"/>
                <a:cs typeface="Open Sans" pitchFamily="34" charset="-120"/>
              </a:rPr>
              <a:t>Limited driver availability during peak demand periods can result in longer wait times or cancellations.</a:t>
            </a:r>
            <a:endParaRPr lang="en-US" sz="1450" dirty="0"/>
          </a:p>
        </p:txBody>
      </p:sp>
      <p:pic>
        <p:nvPicPr>
          <p:cNvPr id="11" name="Image 4" descr="preencoded.png">    </p:cNvPr>
          <p:cNvPicPr>
            <a:picLocks noChangeAspect="1"/>
          </p:cNvPicPr>
          <p:nvPr/>
        </p:nvPicPr>
        <p:blipFill>
          <a:blip r:embed="rId5"/>
          <a:stretch>
            <a:fillRect/>
          </a:stretch>
        </p:blipFill>
        <p:spPr>
          <a:xfrm>
            <a:off x="651510" y="6071949"/>
            <a:ext cx="465296" cy="465296"/>
          </a:xfrm>
          <a:prstGeom prst="rect">
            <a:avLst/>
          </a:prstGeom>
        </p:spPr>
      </p:pic>
      <p:sp>
        <p:nvSpPr>
          <p:cNvPr id="12" name="Text 5"/>
          <p:cNvSpPr/>
          <p:nvPr/>
        </p:nvSpPr>
        <p:spPr>
          <a:xfrm>
            <a:off x="651510" y="6723340"/>
            <a:ext cx="2326838" cy="290751"/>
          </a:xfrm>
          <a:prstGeom prst="rect">
            <a:avLst/>
          </a:prstGeom>
          <a:noFill/>
          <a:ln/>
        </p:spPr>
        <p:txBody>
          <a:bodyPr wrap="none" lIns="0" tIns="0" rIns="0" bIns="0" rtlCol="0" anchor="t"/>
          <a:lstStyle/>
          <a:p>
            <a:pPr algn="l" indent="0" marL="0">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Rider Behavior</a:t>
            </a:r>
            <a:endParaRPr lang="en-US" sz="1800" dirty="0"/>
          </a:p>
        </p:txBody>
      </p:sp>
      <p:sp>
        <p:nvSpPr>
          <p:cNvPr id="13" name="Text 6"/>
          <p:cNvSpPr/>
          <p:nvPr/>
        </p:nvSpPr>
        <p:spPr>
          <a:xfrm>
            <a:off x="651510" y="7125772"/>
            <a:ext cx="7840980" cy="595313"/>
          </a:xfrm>
          <a:prstGeom prst="rect">
            <a:avLst/>
          </a:prstGeom>
          <a:noFill/>
          <a:ln/>
        </p:spPr>
        <p:txBody>
          <a:bodyPr wrap="square" lIns="0" tIns="0" rIns="0" bIns="0" rtlCol="0" anchor="t"/>
          <a:lstStyle/>
          <a:p>
            <a:pPr algn="l" indent="0" marL="0">
              <a:lnSpc>
                <a:spcPts val="2300"/>
              </a:lnSpc>
              <a:buNone/>
            </a:pPr>
            <a:r>
              <a:rPr lang="en-US" sz="1450" dirty="0">
                <a:solidFill>
                  <a:srgbClr val="443728"/>
                </a:solidFill>
                <a:latin typeface="Open Sans" pitchFamily="34" charset="0"/>
                <a:ea typeface="Open Sans" pitchFamily="34" charset="-122"/>
                <a:cs typeface="Open Sans" pitchFamily="34" charset="-120"/>
              </a:rPr>
              <a:t>Unforeseen changes in ride destinations or last-minute cancellations by riders can contribute to delays.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0225" y="2301478"/>
            <a:ext cx="4933950" cy="3626525"/>
          </a:xfrm>
          <a:prstGeom prst="rect">
            <a:avLst/>
          </a:prstGeom>
        </p:spPr>
      </p:pic>
      <p:sp>
        <p:nvSpPr>
          <p:cNvPr id="4" name="Text 0"/>
          <p:cNvSpPr/>
          <p:nvPr/>
        </p:nvSpPr>
        <p:spPr>
          <a:xfrm>
            <a:off x="773073" y="608290"/>
            <a:ext cx="7597854" cy="1380411"/>
          </a:xfrm>
          <a:prstGeom prst="rect">
            <a:avLst/>
          </a:prstGeom>
          <a:noFill/>
          <a:ln/>
        </p:spPr>
        <p:txBody>
          <a:bodyPr wrap="square" lIns="0" tIns="0" rIns="0" bIns="0" rtlCol="0" anchor="t"/>
          <a:lstStyle/>
          <a:p>
            <a:pPr indent="0" marL="0">
              <a:lnSpc>
                <a:spcPts val="5400"/>
              </a:lnSpc>
              <a:buNone/>
            </a:pPr>
            <a:r>
              <a:rPr lang="en-US" sz="4300" b="1" dirty="0">
                <a:solidFill>
                  <a:srgbClr val="443728"/>
                </a:solidFill>
                <a:latin typeface="Crimson Pro Bold" pitchFamily="34" charset="0"/>
                <a:ea typeface="Crimson Pro Bold" pitchFamily="34" charset="-122"/>
                <a:cs typeface="Crimson Pro Bold" pitchFamily="34" charset="-120"/>
              </a:rPr>
              <a:t>Optimizing Ride Allocation for Reduced Wait Times</a:t>
            </a:r>
            <a:endParaRPr lang="en-US" sz="4300" dirty="0"/>
          </a:p>
        </p:txBody>
      </p:sp>
      <p:pic>
        <p:nvPicPr>
          <p:cNvPr id="5" name="Image 2" descr="preencoded.png">    </p:cNvPr>
          <p:cNvPicPr>
            <a:picLocks noChangeAspect="1"/>
          </p:cNvPicPr>
          <p:nvPr/>
        </p:nvPicPr>
        <p:blipFill>
          <a:blip r:embed="rId3"/>
          <a:stretch>
            <a:fillRect/>
          </a:stretch>
        </p:blipFill>
        <p:spPr>
          <a:xfrm>
            <a:off x="773073" y="2319933"/>
            <a:ext cx="1104424" cy="1767126"/>
          </a:xfrm>
          <a:prstGeom prst="rect">
            <a:avLst/>
          </a:prstGeom>
        </p:spPr>
      </p:pic>
      <p:sp>
        <p:nvSpPr>
          <p:cNvPr id="6" name="Text 1"/>
          <p:cNvSpPr/>
          <p:nvPr/>
        </p:nvSpPr>
        <p:spPr>
          <a:xfrm>
            <a:off x="2208728" y="2540794"/>
            <a:ext cx="3368516" cy="345043"/>
          </a:xfrm>
          <a:prstGeom prst="rect">
            <a:avLst/>
          </a:prstGeom>
          <a:noFill/>
          <a:ln/>
        </p:spPr>
        <p:txBody>
          <a:bodyPr wrap="none" lIns="0" tIns="0" rIns="0" bIns="0" rtlCol="0" anchor="t"/>
          <a:lstStyle/>
          <a:p>
            <a:pPr algn="l" indent="0" marL="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Real-Time Demand Mapping</a:t>
            </a:r>
            <a:endParaRPr lang="en-US" sz="2150" dirty="0"/>
          </a:p>
        </p:txBody>
      </p:sp>
      <p:sp>
        <p:nvSpPr>
          <p:cNvPr id="7" name="Text 2"/>
          <p:cNvSpPr/>
          <p:nvPr/>
        </p:nvSpPr>
        <p:spPr>
          <a:xfrm>
            <a:off x="2208728" y="3018353"/>
            <a:ext cx="6162199" cy="706755"/>
          </a:xfrm>
          <a:prstGeom prst="rect">
            <a:avLst/>
          </a:prstGeom>
          <a:noFill/>
          <a:ln/>
        </p:spPr>
        <p:txBody>
          <a:bodyPr wrap="square" lIns="0" tIns="0" rIns="0" bIns="0" rtlCol="0" anchor="t"/>
          <a:lstStyle/>
          <a:p>
            <a:pPr algn="l" indent="0" marL="0">
              <a:lnSpc>
                <a:spcPts val="2750"/>
              </a:lnSpc>
              <a:buNone/>
            </a:pPr>
            <a:r>
              <a:rPr lang="en-US" sz="1700" dirty="0">
                <a:solidFill>
                  <a:srgbClr val="443728"/>
                </a:solidFill>
                <a:latin typeface="Open Sans" pitchFamily="34" charset="0"/>
                <a:ea typeface="Open Sans" pitchFamily="34" charset="-122"/>
                <a:cs typeface="Open Sans" pitchFamily="34" charset="-120"/>
              </a:rPr>
              <a:t>Analyzing ride requests in real-time to identify areas with high demand.</a:t>
            </a:r>
            <a:endParaRPr lang="en-US" sz="1700" dirty="0"/>
          </a:p>
        </p:txBody>
      </p:sp>
      <p:pic>
        <p:nvPicPr>
          <p:cNvPr id="8" name="Image 3" descr="preencoded.png">    </p:cNvPr>
          <p:cNvPicPr>
            <a:picLocks noChangeAspect="1"/>
          </p:cNvPicPr>
          <p:nvPr/>
        </p:nvPicPr>
        <p:blipFill>
          <a:blip r:embed="rId4"/>
          <a:stretch>
            <a:fillRect/>
          </a:stretch>
        </p:blipFill>
        <p:spPr>
          <a:xfrm>
            <a:off x="773073" y="4087058"/>
            <a:ext cx="1104424" cy="1767126"/>
          </a:xfrm>
          <a:prstGeom prst="rect">
            <a:avLst/>
          </a:prstGeom>
        </p:spPr>
      </p:pic>
      <p:sp>
        <p:nvSpPr>
          <p:cNvPr id="9" name="Text 3"/>
          <p:cNvSpPr/>
          <p:nvPr/>
        </p:nvSpPr>
        <p:spPr>
          <a:xfrm>
            <a:off x="2208728" y="4307919"/>
            <a:ext cx="2761178" cy="345043"/>
          </a:xfrm>
          <a:prstGeom prst="rect">
            <a:avLst/>
          </a:prstGeom>
          <a:noFill/>
          <a:ln/>
        </p:spPr>
        <p:txBody>
          <a:bodyPr wrap="none" lIns="0" tIns="0" rIns="0" bIns="0" rtlCol="0" anchor="t"/>
          <a:lstStyle/>
          <a:p>
            <a:pPr algn="l" indent="0" marL="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Driver Re-allocation</a:t>
            </a:r>
            <a:endParaRPr lang="en-US" sz="2150" dirty="0"/>
          </a:p>
        </p:txBody>
      </p:sp>
      <p:sp>
        <p:nvSpPr>
          <p:cNvPr id="10" name="Text 4"/>
          <p:cNvSpPr/>
          <p:nvPr/>
        </p:nvSpPr>
        <p:spPr>
          <a:xfrm>
            <a:off x="2208728" y="4785479"/>
            <a:ext cx="6162199" cy="706755"/>
          </a:xfrm>
          <a:prstGeom prst="rect">
            <a:avLst/>
          </a:prstGeom>
          <a:noFill/>
          <a:ln/>
        </p:spPr>
        <p:txBody>
          <a:bodyPr wrap="square" lIns="0" tIns="0" rIns="0" bIns="0" rtlCol="0" anchor="t"/>
          <a:lstStyle/>
          <a:p>
            <a:pPr algn="l" indent="0" marL="0">
              <a:lnSpc>
                <a:spcPts val="2750"/>
              </a:lnSpc>
              <a:buNone/>
            </a:pPr>
            <a:r>
              <a:rPr lang="en-US" sz="1700" dirty="0">
                <a:solidFill>
                  <a:srgbClr val="443728"/>
                </a:solidFill>
                <a:latin typeface="Open Sans" pitchFamily="34" charset="0"/>
                <a:ea typeface="Open Sans" pitchFamily="34" charset="-122"/>
                <a:cs typeface="Open Sans" pitchFamily="34" charset="-120"/>
              </a:rPr>
              <a:t>Dynamically re-allocating drivers to areas experiencing high demand to minimize wait times.</a:t>
            </a:r>
            <a:endParaRPr lang="en-US" sz="1700" dirty="0"/>
          </a:p>
        </p:txBody>
      </p:sp>
      <p:pic>
        <p:nvPicPr>
          <p:cNvPr id="11" name="Image 4" descr="preencoded.png">    </p:cNvPr>
          <p:cNvPicPr>
            <a:picLocks noChangeAspect="1"/>
          </p:cNvPicPr>
          <p:nvPr/>
        </p:nvPicPr>
        <p:blipFill>
          <a:blip r:embed="rId5"/>
          <a:stretch>
            <a:fillRect/>
          </a:stretch>
        </p:blipFill>
        <p:spPr>
          <a:xfrm>
            <a:off x="773073" y="5854184"/>
            <a:ext cx="1104424" cy="1767126"/>
          </a:xfrm>
          <a:prstGeom prst="rect">
            <a:avLst/>
          </a:prstGeom>
        </p:spPr>
      </p:pic>
      <p:sp>
        <p:nvSpPr>
          <p:cNvPr id="12" name="Text 5"/>
          <p:cNvSpPr/>
          <p:nvPr/>
        </p:nvSpPr>
        <p:spPr>
          <a:xfrm>
            <a:off x="2208728" y="6075045"/>
            <a:ext cx="2971443" cy="345043"/>
          </a:xfrm>
          <a:prstGeom prst="rect">
            <a:avLst/>
          </a:prstGeom>
          <a:noFill/>
          <a:ln/>
        </p:spPr>
        <p:txBody>
          <a:bodyPr wrap="none" lIns="0" tIns="0" rIns="0" bIns="0" rtlCol="0" anchor="t"/>
          <a:lstStyle/>
          <a:p>
            <a:pPr algn="l" indent="0" marL="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Ride Matching Algorithm</a:t>
            </a:r>
            <a:endParaRPr lang="en-US" sz="2150" dirty="0"/>
          </a:p>
        </p:txBody>
      </p:sp>
      <p:sp>
        <p:nvSpPr>
          <p:cNvPr id="13" name="Text 6"/>
          <p:cNvSpPr/>
          <p:nvPr/>
        </p:nvSpPr>
        <p:spPr>
          <a:xfrm>
            <a:off x="2208728" y="6552605"/>
            <a:ext cx="6162199" cy="706755"/>
          </a:xfrm>
          <a:prstGeom prst="rect">
            <a:avLst/>
          </a:prstGeom>
          <a:noFill/>
          <a:ln/>
        </p:spPr>
        <p:txBody>
          <a:bodyPr wrap="square" lIns="0" tIns="0" rIns="0" bIns="0" rtlCol="0" anchor="t"/>
          <a:lstStyle/>
          <a:p>
            <a:pPr algn="l" indent="0" marL="0">
              <a:lnSpc>
                <a:spcPts val="2750"/>
              </a:lnSpc>
              <a:buNone/>
            </a:pPr>
            <a:r>
              <a:rPr lang="en-US" sz="1700" dirty="0">
                <a:solidFill>
                  <a:srgbClr val="443728"/>
                </a:solidFill>
                <a:latin typeface="Open Sans" pitchFamily="34" charset="0"/>
                <a:ea typeface="Open Sans" pitchFamily="34" charset="-122"/>
                <a:cs typeface="Open Sans" pitchFamily="34" charset="-120"/>
              </a:rPr>
              <a:t>Optimizing ride matching based on distance, driver availability, and estimated travel time.</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pic>
        <p:nvPicPr>
          <p:cNvPr id="3" name="Image 1" descr="preencoded.png">    </p:cNvPr>
          <p:cNvPicPr>
            <a:picLocks noChangeAspect="1"/>
          </p:cNvPicPr>
          <p:nvPr/>
        </p:nvPicPr>
        <p:blipFill>
          <a:blip r:embed="rId2"/>
          <a:stretch>
            <a:fillRect/>
          </a:stretch>
        </p:blipFill>
        <p:spPr>
          <a:xfrm>
            <a:off x="5930741" y="283488"/>
            <a:ext cx="2768918" cy="2268260"/>
          </a:xfrm>
          <a:prstGeom prst="rect">
            <a:avLst/>
          </a:prstGeom>
        </p:spPr>
      </p:pic>
      <p:sp>
        <p:nvSpPr>
          <p:cNvPr id="4" name="Text 0"/>
          <p:cNvSpPr/>
          <p:nvPr/>
        </p:nvSpPr>
        <p:spPr>
          <a:xfrm>
            <a:off x="793790" y="3559254"/>
            <a:ext cx="13042821" cy="1417558"/>
          </a:xfrm>
          <a:prstGeom prst="rect">
            <a:avLst/>
          </a:prstGeom>
          <a:noFill/>
          <a:ln/>
        </p:spPr>
        <p:txBody>
          <a:bodyPr wrap="square" lIns="0" tIns="0" rIns="0" bIns="0" rtlCol="0" anchor="t"/>
          <a:lstStyle/>
          <a:p>
            <a:pPr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Mapping Location-Specific Ride Patterns for Better Coverage</a:t>
            </a:r>
            <a:endParaRPr lang="en-US" sz="4450" dirty="0"/>
          </a:p>
        </p:txBody>
      </p:sp>
      <p:sp>
        <p:nvSpPr>
          <p:cNvPr id="5" name="Shape 1"/>
          <p:cNvSpPr/>
          <p:nvPr/>
        </p:nvSpPr>
        <p:spPr>
          <a:xfrm>
            <a:off x="793790" y="5572125"/>
            <a:ext cx="510302" cy="510302"/>
          </a:xfrm>
          <a:prstGeom prst="roundRect">
            <a:avLst>
              <a:gd name="adj" fmla="val 18669"/>
            </a:avLst>
          </a:prstGeom>
          <a:solidFill>
            <a:srgbClr val="EBE2E0"/>
          </a:solidFill>
          <a:ln w="7620">
            <a:solidFill>
              <a:srgbClr val="D1C8C6"/>
            </a:solidFill>
            <a:prstDash val="solid"/>
          </a:ln>
        </p:spPr>
      </p:sp>
      <p:sp>
        <p:nvSpPr>
          <p:cNvPr id="6" name="Text 2"/>
          <p:cNvSpPr/>
          <p:nvPr/>
        </p:nvSpPr>
        <p:spPr>
          <a:xfrm>
            <a:off x="985242" y="5657136"/>
            <a:ext cx="127278" cy="340281"/>
          </a:xfrm>
          <a:prstGeom prst="rect">
            <a:avLst/>
          </a:prstGeom>
          <a:noFill/>
          <a:ln/>
        </p:spPr>
        <p:txBody>
          <a:bodyPr wrap="none" lIns="0" tIns="0" rIns="0" bIns="0" rtlCol="0" anchor="t"/>
          <a:lstStyle/>
          <a:p>
            <a:pPr algn="ctr" indent="0" marL="0">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1</a:t>
            </a:r>
            <a:endParaRPr lang="en-US" sz="2650" dirty="0"/>
          </a:p>
        </p:txBody>
      </p:sp>
      <p:sp>
        <p:nvSpPr>
          <p:cNvPr id="7" name="Text 3"/>
          <p:cNvSpPr/>
          <p:nvPr/>
        </p:nvSpPr>
        <p:spPr>
          <a:xfrm>
            <a:off x="1530906" y="5572125"/>
            <a:ext cx="3459242" cy="708660"/>
          </a:xfrm>
          <a:prstGeom prst="rect">
            <a:avLst/>
          </a:prstGeom>
          <a:noFill/>
          <a:ln/>
        </p:spPr>
        <p:txBody>
          <a:bodyPr wrap="squar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Popular Origins and Destinations</a:t>
            </a:r>
            <a:endParaRPr lang="en-US" sz="2200" dirty="0"/>
          </a:p>
        </p:txBody>
      </p:sp>
      <p:sp>
        <p:nvSpPr>
          <p:cNvPr id="8" name="Text 4"/>
          <p:cNvSpPr/>
          <p:nvPr/>
        </p:nvSpPr>
        <p:spPr>
          <a:xfrm>
            <a:off x="1530906" y="6416873"/>
            <a:ext cx="3459242" cy="1088708"/>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Identifying areas with high concentration of ride requests and popular travel routes.</a:t>
            </a:r>
            <a:endParaRPr lang="en-US" sz="1750" dirty="0"/>
          </a:p>
        </p:txBody>
      </p:sp>
      <p:sp>
        <p:nvSpPr>
          <p:cNvPr id="9" name="Shape 5"/>
          <p:cNvSpPr/>
          <p:nvPr/>
        </p:nvSpPr>
        <p:spPr>
          <a:xfrm>
            <a:off x="5216962" y="5572125"/>
            <a:ext cx="510302" cy="510302"/>
          </a:xfrm>
          <a:prstGeom prst="roundRect">
            <a:avLst>
              <a:gd name="adj" fmla="val 18669"/>
            </a:avLst>
          </a:prstGeom>
          <a:solidFill>
            <a:srgbClr val="EBE2E0"/>
          </a:solidFill>
          <a:ln w="7620">
            <a:solidFill>
              <a:srgbClr val="D1C8C6"/>
            </a:solidFill>
            <a:prstDash val="solid"/>
          </a:ln>
        </p:spPr>
      </p:sp>
      <p:sp>
        <p:nvSpPr>
          <p:cNvPr id="10" name="Text 6"/>
          <p:cNvSpPr/>
          <p:nvPr/>
        </p:nvSpPr>
        <p:spPr>
          <a:xfrm>
            <a:off x="5385316" y="5657136"/>
            <a:ext cx="173474" cy="340281"/>
          </a:xfrm>
          <a:prstGeom prst="rect">
            <a:avLst/>
          </a:prstGeom>
          <a:noFill/>
          <a:ln/>
        </p:spPr>
        <p:txBody>
          <a:bodyPr wrap="none" lIns="0" tIns="0" rIns="0" bIns="0" rtlCol="0" anchor="t"/>
          <a:lstStyle/>
          <a:p>
            <a:pPr algn="ctr" indent="0" marL="0">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2</a:t>
            </a:r>
            <a:endParaRPr lang="en-US" sz="2650" dirty="0"/>
          </a:p>
        </p:txBody>
      </p:sp>
      <p:sp>
        <p:nvSpPr>
          <p:cNvPr id="11" name="Text 7"/>
          <p:cNvSpPr/>
          <p:nvPr/>
        </p:nvSpPr>
        <p:spPr>
          <a:xfrm>
            <a:off x="5954078" y="557212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Demand Fluctuation</a:t>
            </a:r>
            <a:endParaRPr lang="en-US" sz="2200" dirty="0"/>
          </a:p>
        </p:txBody>
      </p:sp>
      <p:sp>
        <p:nvSpPr>
          <p:cNvPr id="12" name="Text 8"/>
          <p:cNvSpPr/>
          <p:nvPr/>
        </p:nvSpPr>
        <p:spPr>
          <a:xfrm>
            <a:off x="5954078" y="6062543"/>
            <a:ext cx="3459242" cy="1088708"/>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Analyzing variations in demand across different time periods and days of the week.</a:t>
            </a:r>
            <a:endParaRPr lang="en-US" sz="1750" dirty="0"/>
          </a:p>
        </p:txBody>
      </p:sp>
      <p:sp>
        <p:nvSpPr>
          <p:cNvPr id="13" name="Shape 9"/>
          <p:cNvSpPr/>
          <p:nvPr/>
        </p:nvSpPr>
        <p:spPr>
          <a:xfrm>
            <a:off x="9640133" y="5572125"/>
            <a:ext cx="510302" cy="510302"/>
          </a:xfrm>
          <a:prstGeom prst="roundRect">
            <a:avLst>
              <a:gd name="adj" fmla="val 18669"/>
            </a:avLst>
          </a:prstGeom>
          <a:solidFill>
            <a:srgbClr val="EBE2E0"/>
          </a:solidFill>
          <a:ln w="7620">
            <a:solidFill>
              <a:srgbClr val="D1C8C6"/>
            </a:solidFill>
            <a:prstDash val="solid"/>
          </a:ln>
        </p:spPr>
      </p:sp>
      <p:sp>
        <p:nvSpPr>
          <p:cNvPr id="14" name="Text 10"/>
          <p:cNvSpPr/>
          <p:nvPr/>
        </p:nvSpPr>
        <p:spPr>
          <a:xfrm>
            <a:off x="9812179" y="5657136"/>
            <a:ext cx="166211" cy="340281"/>
          </a:xfrm>
          <a:prstGeom prst="rect">
            <a:avLst/>
          </a:prstGeom>
          <a:noFill/>
          <a:ln/>
        </p:spPr>
        <p:txBody>
          <a:bodyPr wrap="none" lIns="0" tIns="0" rIns="0" bIns="0" rtlCol="0" anchor="t"/>
          <a:lstStyle/>
          <a:p>
            <a:pPr algn="ctr" indent="0" marL="0">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3</a:t>
            </a:r>
            <a:endParaRPr lang="en-US" sz="2650" dirty="0"/>
          </a:p>
        </p:txBody>
      </p:sp>
      <p:sp>
        <p:nvSpPr>
          <p:cNvPr id="15" name="Text 11"/>
          <p:cNvSpPr/>
          <p:nvPr/>
        </p:nvSpPr>
        <p:spPr>
          <a:xfrm>
            <a:off x="10377249" y="557212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Service Gap Analysis</a:t>
            </a:r>
            <a:endParaRPr lang="en-US" sz="2200" dirty="0"/>
          </a:p>
        </p:txBody>
      </p:sp>
      <p:sp>
        <p:nvSpPr>
          <p:cNvPr id="16" name="Text 12"/>
          <p:cNvSpPr/>
          <p:nvPr/>
        </p:nvSpPr>
        <p:spPr>
          <a:xfrm>
            <a:off x="10377249" y="6062543"/>
            <a:ext cx="3459242" cy="1088708"/>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Identifying areas with low driver availability or infrequent ride requests.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2335649"/>
            <a:ext cx="4919305" cy="3558302"/>
          </a:xfrm>
          <a:prstGeom prst="rect">
            <a:avLst/>
          </a:prstGeom>
        </p:spPr>
      </p:pic>
      <p:sp>
        <p:nvSpPr>
          <p:cNvPr id="4" name="Text 0"/>
          <p:cNvSpPr/>
          <p:nvPr/>
        </p:nvSpPr>
        <p:spPr>
          <a:xfrm>
            <a:off x="6280190" y="720090"/>
            <a:ext cx="7556421" cy="2126337"/>
          </a:xfrm>
          <a:prstGeom prst="rect">
            <a:avLst/>
          </a:prstGeom>
          <a:noFill/>
          <a:ln/>
        </p:spPr>
        <p:txBody>
          <a:bodyPr wrap="square" lIns="0" tIns="0" rIns="0" bIns="0" rtlCol="0" anchor="t"/>
          <a:lstStyle/>
          <a:p>
            <a:pPr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Enhancing Operational Efficiency and User Satisfaction</a:t>
            </a:r>
            <a:endParaRPr lang="en-US" sz="4450" dirty="0"/>
          </a:p>
        </p:txBody>
      </p:sp>
      <p:sp>
        <p:nvSpPr>
          <p:cNvPr id="5" name="Shape 1"/>
          <p:cNvSpPr/>
          <p:nvPr/>
        </p:nvSpPr>
        <p:spPr>
          <a:xfrm>
            <a:off x="6280190" y="3186589"/>
            <a:ext cx="3664863" cy="2410897"/>
          </a:xfrm>
          <a:prstGeom prst="roundRect">
            <a:avLst>
              <a:gd name="adj" fmla="val 3952"/>
            </a:avLst>
          </a:prstGeom>
          <a:solidFill>
            <a:srgbClr val="EBE2E0"/>
          </a:solidFill>
          <a:ln w="7620">
            <a:solidFill>
              <a:srgbClr val="D1C8C6"/>
            </a:solidFill>
            <a:prstDash val="solid"/>
          </a:ln>
        </p:spPr>
      </p:sp>
      <p:sp>
        <p:nvSpPr>
          <p:cNvPr id="6" name="Text 2"/>
          <p:cNvSpPr/>
          <p:nvPr/>
        </p:nvSpPr>
        <p:spPr>
          <a:xfrm>
            <a:off x="6514624" y="3421023"/>
            <a:ext cx="3195995" cy="708660"/>
          </a:xfrm>
          <a:prstGeom prst="rect">
            <a:avLst/>
          </a:prstGeom>
          <a:noFill/>
          <a:ln/>
        </p:spPr>
        <p:txBody>
          <a:bodyPr wrap="squar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Improved Driver Utilization</a:t>
            </a:r>
            <a:endParaRPr lang="en-US" sz="2200" dirty="0"/>
          </a:p>
        </p:txBody>
      </p:sp>
      <p:sp>
        <p:nvSpPr>
          <p:cNvPr id="7" name="Text 3"/>
          <p:cNvSpPr/>
          <p:nvPr/>
        </p:nvSpPr>
        <p:spPr>
          <a:xfrm>
            <a:off x="6514624" y="4265771"/>
            <a:ext cx="3195995" cy="1088708"/>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Optimizing ride allocation to ensure drivers are efficiently utilized and avoid idle time.</a:t>
            </a:r>
            <a:endParaRPr lang="en-US" sz="1750" dirty="0"/>
          </a:p>
        </p:txBody>
      </p:sp>
      <p:sp>
        <p:nvSpPr>
          <p:cNvPr id="8" name="Shape 4"/>
          <p:cNvSpPr/>
          <p:nvPr/>
        </p:nvSpPr>
        <p:spPr>
          <a:xfrm>
            <a:off x="10171867" y="3186589"/>
            <a:ext cx="3664863" cy="2410897"/>
          </a:xfrm>
          <a:prstGeom prst="roundRect">
            <a:avLst>
              <a:gd name="adj" fmla="val 3952"/>
            </a:avLst>
          </a:prstGeom>
          <a:solidFill>
            <a:srgbClr val="EBE2E0"/>
          </a:solidFill>
          <a:ln w="7620">
            <a:solidFill>
              <a:srgbClr val="D1C8C6"/>
            </a:solidFill>
            <a:prstDash val="solid"/>
          </a:ln>
        </p:spPr>
      </p:sp>
      <p:sp>
        <p:nvSpPr>
          <p:cNvPr id="9" name="Text 5"/>
          <p:cNvSpPr/>
          <p:nvPr/>
        </p:nvSpPr>
        <p:spPr>
          <a:xfrm>
            <a:off x="10406301" y="342102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Reduced Wait Times</a:t>
            </a:r>
            <a:endParaRPr lang="en-US" sz="2200" dirty="0"/>
          </a:p>
        </p:txBody>
      </p:sp>
      <p:sp>
        <p:nvSpPr>
          <p:cNvPr id="10" name="Text 6"/>
          <p:cNvSpPr/>
          <p:nvPr/>
        </p:nvSpPr>
        <p:spPr>
          <a:xfrm>
            <a:off x="10406301" y="3911441"/>
            <a:ext cx="3195995" cy="1451610"/>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Minimizing wait times for riders by matching them with available drivers in a timely manner.</a:t>
            </a:r>
            <a:endParaRPr lang="en-US" sz="1750" dirty="0"/>
          </a:p>
        </p:txBody>
      </p:sp>
      <p:sp>
        <p:nvSpPr>
          <p:cNvPr id="11" name="Shape 7"/>
          <p:cNvSpPr/>
          <p:nvPr/>
        </p:nvSpPr>
        <p:spPr>
          <a:xfrm>
            <a:off x="6280190" y="5824299"/>
            <a:ext cx="7556421" cy="1685092"/>
          </a:xfrm>
          <a:prstGeom prst="roundRect">
            <a:avLst>
              <a:gd name="adj" fmla="val 5654"/>
            </a:avLst>
          </a:prstGeom>
          <a:solidFill>
            <a:srgbClr val="EBE2E0"/>
          </a:solidFill>
          <a:ln w="7620">
            <a:solidFill>
              <a:srgbClr val="D1C8C6"/>
            </a:solidFill>
            <a:prstDash val="solid"/>
          </a:ln>
        </p:spPr>
      </p:sp>
      <p:sp>
        <p:nvSpPr>
          <p:cNvPr id="12" name="Text 8"/>
          <p:cNvSpPr/>
          <p:nvPr/>
        </p:nvSpPr>
        <p:spPr>
          <a:xfrm>
            <a:off x="6514624" y="6058733"/>
            <a:ext cx="3277076" cy="354330"/>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Enhanced Service Coverage</a:t>
            </a:r>
            <a:endParaRPr lang="en-US" sz="2200" dirty="0"/>
          </a:p>
        </p:txBody>
      </p:sp>
      <p:sp>
        <p:nvSpPr>
          <p:cNvPr id="13" name="Text 9"/>
          <p:cNvSpPr/>
          <p:nvPr/>
        </p:nvSpPr>
        <p:spPr>
          <a:xfrm>
            <a:off x="6514624" y="6549152"/>
            <a:ext cx="7087553" cy="725805"/>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Expanding service coverage to cater to demand in underserved areas and improve accessibility.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pic>
        <p:nvPicPr>
          <p:cNvPr id="3" name="Image 1" descr="preencoded.png">    </p:cNvPr>
          <p:cNvPicPr>
            <a:picLocks noChangeAspect="1"/>
          </p:cNvPicPr>
          <p:nvPr/>
        </p:nvPicPr>
        <p:blipFill>
          <a:blip r:embed="rId2"/>
          <a:stretch>
            <a:fillRect/>
          </a:stretch>
        </p:blipFill>
        <p:spPr>
          <a:xfrm>
            <a:off x="5848707" y="283488"/>
            <a:ext cx="2932986" cy="2268260"/>
          </a:xfrm>
          <a:prstGeom prst="rect">
            <a:avLst/>
          </a:prstGeom>
        </p:spPr>
      </p:pic>
      <p:sp>
        <p:nvSpPr>
          <p:cNvPr id="4" name="Text 0"/>
          <p:cNvSpPr/>
          <p:nvPr/>
        </p:nvSpPr>
        <p:spPr>
          <a:xfrm>
            <a:off x="793790" y="3459004"/>
            <a:ext cx="7497485" cy="708779"/>
          </a:xfrm>
          <a:prstGeom prst="rect">
            <a:avLst/>
          </a:prstGeom>
          <a:noFill/>
          <a:ln/>
        </p:spPr>
        <p:txBody>
          <a:bodyPr wrap="none" lIns="0" tIns="0" rIns="0" bIns="0" rtlCol="0" anchor="t"/>
          <a:lstStyle/>
          <a:p>
            <a:pPr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Conclusion and Key Takeaways</a:t>
            </a:r>
            <a:endParaRPr lang="en-US" sz="4450" dirty="0"/>
          </a:p>
        </p:txBody>
      </p:sp>
      <p:pic>
        <p:nvPicPr>
          <p:cNvPr id="5" name="Image 2" descr="preencoded.png">    </p:cNvPr>
          <p:cNvPicPr>
            <a:picLocks noChangeAspect="1"/>
          </p:cNvPicPr>
          <p:nvPr/>
        </p:nvPicPr>
        <p:blipFill>
          <a:blip r:embed="rId3"/>
          <a:stretch>
            <a:fillRect/>
          </a:stretch>
        </p:blipFill>
        <p:spPr>
          <a:xfrm>
            <a:off x="793790" y="4507944"/>
            <a:ext cx="566976" cy="566976"/>
          </a:xfrm>
          <a:prstGeom prst="rect">
            <a:avLst/>
          </a:prstGeom>
        </p:spPr>
      </p:pic>
      <p:sp>
        <p:nvSpPr>
          <p:cNvPr id="6" name="Text 1"/>
          <p:cNvSpPr/>
          <p:nvPr/>
        </p:nvSpPr>
        <p:spPr>
          <a:xfrm>
            <a:off x="793790" y="5301734"/>
            <a:ext cx="3005495" cy="708660"/>
          </a:xfrm>
          <a:prstGeom prst="rect">
            <a:avLst/>
          </a:prstGeom>
          <a:noFill/>
          <a:ln/>
        </p:spPr>
        <p:txBody>
          <a:bodyPr wrap="squar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Targeted Driver Allocation</a:t>
            </a:r>
            <a:endParaRPr lang="en-US" sz="2200" dirty="0"/>
          </a:p>
        </p:txBody>
      </p:sp>
      <p:sp>
        <p:nvSpPr>
          <p:cNvPr id="7" name="Text 2"/>
          <p:cNvSpPr/>
          <p:nvPr/>
        </p:nvSpPr>
        <p:spPr>
          <a:xfrm>
            <a:off x="793790" y="6146483"/>
            <a:ext cx="3005495" cy="1451610"/>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Allocate drivers strategically based on real-time demand patterns to reduce wait times.</a:t>
            </a:r>
            <a:endParaRPr lang="en-US" sz="1750" dirty="0"/>
          </a:p>
        </p:txBody>
      </p:sp>
      <p:pic>
        <p:nvPicPr>
          <p:cNvPr id="8" name="Image 3" descr="preencoded.png">    </p:cNvPr>
          <p:cNvPicPr>
            <a:picLocks noChangeAspect="1"/>
          </p:cNvPicPr>
          <p:nvPr/>
        </p:nvPicPr>
        <p:blipFill>
          <a:blip r:embed="rId4"/>
          <a:stretch>
            <a:fillRect/>
          </a:stretch>
        </p:blipFill>
        <p:spPr>
          <a:xfrm>
            <a:off x="4139446" y="4507944"/>
            <a:ext cx="566976" cy="566976"/>
          </a:xfrm>
          <a:prstGeom prst="rect">
            <a:avLst/>
          </a:prstGeom>
        </p:spPr>
      </p:pic>
      <p:sp>
        <p:nvSpPr>
          <p:cNvPr id="9" name="Text 3"/>
          <p:cNvSpPr/>
          <p:nvPr/>
        </p:nvSpPr>
        <p:spPr>
          <a:xfrm>
            <a:off x="4139446" y="530173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Time-Based Pricing</a:t>
            </a:r>
            <a:endParaRPr lang="en-US" sz="2200" dirty="0"/>
          </a:p>
        </p:txBody>
      </p:sp>
      <p:sp>
        <p:nvSpPr>
          <p:cNvPr id="10" name="Text 4"/>
          <p:cNvSpPr/>
          <p:nvPr/>
        </p:nvSpPr>
        <p:spPr>
          <a:xfrm>
            <a:off x="4139446" y="5792153"/>
            <a:ext cx="3005614" cy="1814513"/>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Implement dynamic pricing strategies to adjust ride fares during peak hours, incentivizing driver availability.</a:t>
            </a:r>
            <a:endParaRPr lang="en-US" sz="1750" dirty="0"/>
          </a:p>
        </p:txBody>
      </p:sp>
      <p:pic>
        <p:nvPicPr>
          <p:cNvPr id="11" name="Image 4" descr="preencoded.png">    </p:cNvPr>
          <p:cNvPicPr>
            <a:picLocks noChangeAspect="1"/>
          </p:cNvPicPr>
          <p:nvPr/>
        </p:nvPicPr>
        <p:blipFill>
          <a:blip r:embed="rId5"/>
          <a:stretch>
            <a:fillRect/>
          </a:stretch>
        </p:blipFill>
        <p:spPr>
          <a:xfrm>
            <a:off x="7485221" y="4507944"/>
            <a:ext cx="566976" cy="566976"/>
          </a:xfrm>
          <a:prstGeom prst="rect">
            <a:avLst/>
          </a:prstGeom>
        </p:spPr>
      </p:pic>
      <p:sp>
        <p:nvSpPr>
          <p:cNvPr id="12" name="Text 5"/>
          <p:cNvSpPr/>
          <p:nvPr/>
        </p:nvSpPr>
        <p:spPr>
          <a:xfrm>
            <a:off x="7485221" y="530173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Service Area Expansion</a:t>
            </a:r>
            <a:endParaRPr lang="en-US" sz="2200" dirty="0"/>
          </a:p>
        </p:txBody>
      </p:sp>
      <p:sp>
        <p:nvSpPr>
          <p:cNvPr id="13" name="Text 6"/>
          <p:cNvSpPr/>
          <p:nvPr/>
        </p:nvSpPr>
        <p:spPr>
          <a:xfrm>
            <a:off x="7485221" y="5792153"/>
            <a:ext cx="3005614" cy="1451610"/>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Expand service coverage to underserved areas based on demand analysis and potential for growth.</a:t>
            </a:r>
            <a:endParaRPr lang="en-US" sz="1750" dirty="0"/>
          </a:p>
        </p:txBody>
      </p:sp>
      <p:pic>
        <p:nvPicPr>
          <p:cNvPr id="14" name="Image 5" descr="preencoded.png">    </p:cNvPr>
          <p:cNvPicPr>
            <a:picLocks noChangeAspect="1"/>
          </p:cNvPicPr>
          <p:nvPr/>
        </p:nvPicPr>
        <p:blipFill>
          <a:blip r:embed="rId6"/>
          <a:stretch>
            <a:fillRect/>
          </a:stretch>
        </p:blipFill>
        <p:spPr>
          <a:xfrm>
            <a:off x="10830997" y="4507944"/>
            <a:ext cx="566976" cy="566976"/>
          </a:xfrm>
          <a:prstGeom prst="rect">
            <a:avLst/>
          </a:prstGeom>
        </p:spPr>
      </p:pic>
      <p:sp>
        <p:nvSpPr>
          <p:cNvPr id="15" name="Text 7"/>
          <p:cNvSpPr/>
          <p:nvPr/>
        </p:nvSpPr>
        <p:spPr>
          <a:xfrm>
            <a:off x="10830997" y="5301734"/>
            <a:ext cx="3005614" cy="708660"/>
          </a:xfrm>
          <a:prstGeom prst="rect">
            <a:avLst/>
          </a:prstGeom>
          <a:noFill/>
          <a:ln/>
        </p:spPr>
        <p:txBody>
          <a:bodyPr wrap="squar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Customer Feedback Integration</a:t>
            </a:r>
            <a:endParaRPr lang="en-US" sz="2200" dirty="0"/>
          </a:p>
        </p:txBody>
      </p:sp>
      <p:sp>
        <p:nvSpPr>
          <p:cNvPr id="16" name="Text 8"/>
          <p:cNvSpPr/>
          <p:nvPr/>
        </p:nvSpPr>
        <p:spPr>
          <a:xfrm>
            <a:off x="10830997" y="6146483"/>
            <a:ext cx="3005614" cy="1451610"/>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Continuously gather and analyze customer feedback to enhance service quality and address concerns.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2024-10-22T05:13:40Z</dcterms:created>
  <dcterms:modified xsi:type="dcterms:W3CDTF">2024-10-22T05:13:40Z</dcterms:modified>
</cp:coreProperties>
</file>